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5" r:id="rId2"/>
    <p:sldId id="278" r:id="rId3"/>
    <p:sldId id="279" r:id="rId4"/>
    <p:sldId id="280" r:id="rId5"/>
    <p:sldId id="281" r:id="rId6"/>
    <p:sldId id="282" r:id="rId7"/>
    <p:sldId id="283" r:id="rId8"/>
    <p:sldId id="277" r:id="rId9"/>
    <p:sldId id="27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AE2E"/>
    <a:srgbClr val="54ADBF"/>
    <a:srgbClr val="91A665"/>
    <a:srgbClr val="F14141"/>
    <a:srgbClr val="D88484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619" autoAdjust="0"/>
  </p:normalViewPr>
  <p:slideViewPr>
    <p:cSldViewPr snapToGrid="0">
      <p:cViewPr>
        <p:scale>
          <a:sx n="50" d="100"/>
          <a:sy n="50" d="100"/>
        </p:scale>
        <p:origin x="1008" y="7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jpg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689A5-027C-42FB-A06E-5EE8755FDE7E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1A869-1131-4B6E-AE43-49126D8846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049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232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730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733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6DEF23-6363-4CD3-A79D-5D59CBAA78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4B2ACC-90E9-4A9E-9BE8-4793D810ED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275F8C-5CAF-4C77-B523-6312E72F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3193A2-D6B5-4F9A-AF9F-A73561E4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54ED87-A0C2-400C-A13C-3562475F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85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9B5227-777A-4496-8FFB-6F36F81A4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BCBD97-AEFD-4C62-89D6-17598F7C3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04800F-744F-41C5-B5D8-A296BC70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A5C831-5BF3-4F99-8F72-46E85A32F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4C195A-42E8-4A5A-B1CF-1AAA1BE7C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8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DE41896-1F4D-44DA-93EE-B1768F861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324C8C4-EAFE-4CBB-9F6E-9A2009888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A9C2CA-F09B-4F6B-8DAE-C7571E6A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DC99FA-8757-4A2E-98ED-E6D1F1143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BF7CEC-B07E-4042-8B0C-6AFD6EAD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262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00DF4-1E0C-460C-92B2-4EB3E2160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48FF9F-AD32-4513-A698-4FFDFC093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E80305-D796-441E-97CD-32134B5E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7FBCA3-75EE-405F-8A5A-5787A0D7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6F99B2-5394-4F21-B80B-084571033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260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F654BA-8BC5-46E2-91D7-95B16D5D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2AE5E3-3AAD-47BA-A2FA-FFF841329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8CAAD6-83CF-4116-A0B3-4FDF17DD5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0F3A56-4608-4D09-9C06-00E29934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6DFAED-EF90-4727-BE32-33CDE1DC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044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DDB4D4-88B2-41E5-9EA2-E0D22BD79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2079A-D1AE-44DB-BD9C-A55DB7123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E065B3-44B2-47B0-ADE0-1EC2F0A2F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8F910F9-87C1-45BA-83ED-CCE58C90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B9CD9C4-1FB6-416F-A9CA-AFB1B931F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87FE9E-095D-4237-A565-3D5BA1EB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6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BB1A8-4879-4020-AF54-F12E53418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6604F8-0BB2-4B22-B3CA-9647C6BCA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BAEE59-2FD9-4A72-BC52-90C49D921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6390769-ADDF-45A5-A920-5AF7D3D836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279A60C-F63A-4E26-B7DE-EF18C2C96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B5754E2-B72F-46C2-9CD8-F6D5A7D05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E9F1969-82EB-4038-A794-32DBA23E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63B1087-30D0-4254-A206-540D61F0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065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2D2C4F-E940-49F8-9D10-FDA276324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2F4971-B1A1-4BF7-9C76-34C39C96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F9EC3E0-940B-427B-9AC1-5AC6439D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EB055F-EC5C-4EEA-B20F-BF03D32F6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88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DCBD46F-B674-4C87-8A3D-0EAC51DB2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4F205D4-B671-4F0B-8D11-63B1D5EF4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2052E12-730A-483A-8827-12D8BB5E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849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D9663-B103-4240-A950-711D3A119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0D8CB9-6455-479C-B78F-927EA668D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DDAAE5-DD9B-46FC-B740-2A50E565B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261D2-06D1-4B65-98CB-7D61DA8F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40E8F9-C850-488D-86C1-062F9B9E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D029A5-24AE-442A-90C5-A7ACB9EF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48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1D2F75-BC62-4E74-AA59-F8A62426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3BCD25-0B3B-4F97-8973-3D066F5E9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67A67CF-5CA2-457F-80B1-3490752D2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3750B1-D30F-42DF-A4C6-3E26F75AC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401CEC-8ADA-47ED-9262-52716AEAA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FA25F5-03E4-421F-AE6F-392764A5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59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8135F0-73C3-43EE-86A8-D895AE9A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0DD6F2-BAEC-4972-8D2D-85C652FDF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5E24FA-471A-4BE0-A02E-001EAE08B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4225F-8979-40C1-A8FD-E55A154E6354}" type="datetimeFigureOut">
              <a:rPr lang="ru-RU" smtClean="0"/>
              <a:t>12.06.2024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A97FB2-D276-45B2-A01F-DA3DAEC4C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9AF3C-2D16-4895-96B0-5E0D31786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84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gif"/><Relationship Id="rId4" Type="http://schemas.openxmlformats.org/officeDocument/2006/relationships/image" Target="../media/image2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82" y="0"/>
            <a:ext cx="10889036" cy="22202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36491" y="4204631"/>
            <a:ext cx="1760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51058" y="4204631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4ИСП9-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37592" y="4204631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Кириллин М. П.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36491" y="4766697"/>
            <a:ext cx="1525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52577" y="4766697"/>
            <a:ext cx="1605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592" y="4765687"/>
            <a:ext cx="207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Куропаткина О.П.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18968" y="2589168"/>
            <a:ext cx="7354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84533" y="3503625"/>
            <a:ext cx="99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72689" y="3171951"/>
            <a:ext cx="844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специальности: </a:t>
            </a:r>
            <a:r>
              <a:rPr lang="ru-RU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09.02.07 Информационные системы и программирование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03499" y="3509870"/>
            <a:ext cx="6308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автоматизированной информационной системы для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управления процессом городского планирования и развития</a:t>
            </a:r>
            <a:endParaRPr lang="ru-RU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3133" y="6309079"/>
            <a:ext cx="150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2024</a:t>
            </a:r>
          </a:p>
        </p:txBody>
      </p:sp>
    </p:spTree>
    <p:extLst>
      <p:ext uri="{BB962C8B-B14F-4D97-AF65-F5344CB8AC3E}">
        <p14:creationId xmlns:p14="http://schemas.microsoft.com/office/powerpoint/2010/main" val="2612752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21C339-3F98-4A84-9C55-D6C6BE4E6E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" y="0"/>
            <a:ext cx="1218953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3CA2BE-F722-4FB9-9551-5FA2AC7CD840}"/>
              </a:ext>
            </a:extLst>
          </p:cNvPr>
          <p:cNvSpPr txBox="1"/>
          <p:nvPr/>
        </p:nvSpPr>
        <p:spPr>
          <a:xfrm>
            <a:off x="183688" y="63086"/>
            <a:ext cx="6800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Предметная область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186355F-06D8-445A-84C4-1D8FBA9C9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88" y="1038522"/>
            <a:ext cx="6639311" cy="349285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DDBCA48-41FA-4D02-8C34-99539F67B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161" y="4646230"/>
            <a:ext cx="4016837" cy="192542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489BEB-57B5-43B7-ABC8-AB6ECD4941A1}"/>
              </a:ext>
            </a:extLst>
          </p:cNvPr>
          <p:cNvSpPr txBox="1"/>
          <p:nvPr/>
        </p:nvSpPr>
        <p:spPr>
          <a:xfrm>
            <a:off x="7135774" y="1045976"/>
            <a:ext cx="4743450" cy="4801314"/>
          </a:xfrm>
          <a:prstGeom prst="rect">
            <a:avLst/>
          </a:prstGeom>
          <a:solidFill>
            <a:schemeClr val="dk1">
              <a:alpha val="50000"/>
            </a:schemeClr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предназначена для четырёх типов пользователей.</a:t>
            </a: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архитектор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кадастровый инженер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клиент.</a:t>
            </a:r>
          </a:p>
          <a:p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ведёт учёт объектов недвижимости.</a:t>
            </a: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Архитектор и кадастровый инженер отвечают за добавление новых объектов недвижимости в систему, а менеджер за проведение перехода права собственности. Клиент может зарегистрироваться в мобильном приложении и просмотреть интересующие его объекты недвижимости, менеджер сможет увидеть данного клиента и провести с ним переход права собственности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52F8870-F4FE-476F-8059-9130CD480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26" y="4646230"/>
            <a:ext cx="1744624" cy="174462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503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4475AF-7C72-4522-88C2-40676388C1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75F60CE-3FA2-4D34-8361-4ECBD3D02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26" y="1148471"/>
            <a:ext cx="8123204" cy="456105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899589-F91B-4F2F-94CB-F302CBB1B643}"/>
              </a:ext>
            </a:extLst>
          </p:cNvPr>
          <p:cNvSpPr txBox="1"/>
          <p:nvPr/>
        </p:nvSpPr>
        <p:spPr>
          <a:xfrm>
            <a:off x="315100" y="1120675"/>
            <a:ext cx="3227426" cy="230832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Клиент-серверная структура системы работает следующим образом: клиент отправляет запросы к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сервере, которая в свою очередь общается с базой, вытягивая данные и отправляя их обратно клиенту.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138600-E001-4433-AAF3-B601154D48CE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Клиент-серверная структура системы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E01FF98-7C59-44DB-BFF4-B954FEF606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49" y="4008275"/>
            <a:ext cx="2676525" cy="2676525"/>
          </a:xfrm>
          <a:prstGeom prst="rect">
            <a:avLst/>
          </a:prstGeom>
          <a:effectLst>
            <a:outerShdw blurRad="50800" dist="88900" dir="1020000" sx="101000" sy="101000" algn="ctr" rotWithShape="0">
              <a:srgbClr val="000000">
                <a:alpha val="6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0440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2E4136-C6AA-494E-866C-300B7D3D1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83FFF2-ABBA-42D8-B37F-08A30821369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1DA621-44F9-4838-B645-9473CE6A26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843" y="3088563"/>
            <a:ext cx="2452895" cy="1507155"/>
          </a:xfrm>
          <a:prstGeom prst="rect">
            <a:avLst/>
          </a:prstGeom>
        </p:spPr>
      </p:pic>
      <p:pic>
        <p:nvPicPr>
          <p:cNvPr id="7" name="Picture 8" descr="https://www.codeguru.com/wp-content/uploads/2021/08/C-Sharp-Tutorials.png">
            <a:extLst>
              <a:ext uri="{FF2B5EF4-FFF2-40B4-BE49-F238E27FC236}">
                <a16:creationId xmlns:a16="http://schemas.microsoft.com/office/drawing/2014/main" id="{CFF55723-7C4E-4982-8C83-CBA385B50A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4" t="1367" r="23684" b="-1367"/>
          <a:stretch/>
        </p:blipFill>
        <p:spPr bwMode="auto">
          <a:xfrm>
            <a:off x="7503648" y="3907443"/>
            <a:ext cx="1059162" cy="117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avatars.mds.yandex.net/get-zen_doc/163385/pub_5ca4a60edbb8aa00b4c4e506_5ca4a61029c43800b44c1038/scale_2400">
            <a:extLst>
              <a:ext uri="{FF2B5EF4-FFF2-40B4-BE49-F238E27FC236}">
                <a16:creationId xmlns:a16="http://schemas.microsoft.com/office/drawing/2014/main" id="{D7B6955A-979B-45D6-B87A-5ADA7F853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038" y="1548134"/>
            <a:ext cx="2746407" cy="154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95BAC9-081D-46F5-9E5A-DADEF1C2FA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843" y="1793768"/>
            <a:ext cx="3152775" cy="129922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D76672-509B-441C-B672-65206FD2E8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96" y="2316164"/>
            <a:ext cx="2259920" cy="1826919"/>
          </a:xfrm>
          <a:prstGeom prst="rect">
            <a:avLst/>
          </a:prstGeom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1C31AB19-63D7-4336-BFC5-5A71C071CE31}"/>
              </a:ext>
            </a:extLst>
          </p:cNvPr>
          <p:cNvGrpSpPr/>
          <p:nvPr/>
        </p:nvGrpSpPr>
        <p:grpSpPr>
          <a:xfrm>
            <a:off x="364756" y="1942029"/>
            <a:ext cx="1727232" cy="1393171"/>
            <a:chOff x="670587" y="1970555"/>
            <a:chExt cx="1727232" cy="1393171"/>
          </a:xfrm>
        </p:grpSpPr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7A468004-A7A0-4865-9656-9772ACD01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3567" y="1970555"/>
              <a:ext cx="1101272" cy="102383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285EE4-A10B-4EA8-8FD4-93A03CD1A9F2}"/>
                </a:ext>
              </a:extLst>
            </p:cNvPr>
            <p:cNvSpPr txBox="1"/>
            <p:nvPr/>
          </p:nvSpPr>
          <p:spPr>
            <a:xfrm>
              <a:off x="670587" y="2994394"/>
              <a:ext cx="1727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Microsoft Visio</a:t>
              </a:r>
              <a:endParaRPr lang="ru-RU" dirty="0"/>
            </a:p>
          </p:txBody>
        </p:sp>
      </p:grp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3ACA22C-93BD-4482-B421-7953AE45115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42" y="3655904"/>
            <a:ext cx="1768443" cy="48717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68E87F6-2F80-4645-ABAC-D65CF6AA13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36" y="2628735"/>
            <a:ext cx="2905361" cy="1194652"/>
          </a:xfrm>
          <a:prstGeom prst="rect">
            <a:avLst/>
          </a:prstGeom>
        </p:spPr>
      </p:pic>
      <p:pic>
        <p:nvPicPr>
          <p:cNvPr id="19" name="Picture 14" descr="https://burinal.com/wp-content/uploads/HBPdgPEwtnzc2IzZc-BA4b6weYDyVjgS.png">
            <a:extLst>
              <a:ext uri="{FF2B5EF4-FFF2-40B4-BE49-F238E27FC236}">
                <a16:creationId xmlns:a16="http://schemas.microsoft.com/office/drawing/2014/main" id="{D820327A-4BAC-4ABD-9AC4-28E712646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606" y="3867937"/>
            <a:ext cx="1348910" cy="134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10DD9C56-C6E5-4469-95DE-114FE3508E4A}"/>
              </a:ext>
            </a:extLst>
          </p:cNvPr>
          <p:cNvCxnSpPr>
            <a:cxnSpLocks/>
          </p:cNvCxnSpPr>
          <p:nvPr/>
        </p:nvCxnSpPr>
        <p:spPr>
          <a:xfrm>
            <a:off x="2609850" y="1252537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7C1A9E7E-5963-4DEA-8DC2-2943C5D68078}"/>
              </a:ext>
            </a:extLst>
          </p:cNvPr>
          <p:cNvCxnSpPr>
            <a:cxnSpLocks/>
          </p:cNvCxnSpPr>
          <p:nvPr/>
        </p:nvCxnSpPr>
        <p:spPr>
          <a:xfrm>
            <a:off x="5646813" y="1247774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F2F73844-B4D9-4CF1-A9A6-CF353D3611D7}"/>
              </a:ext>
            </a:extLst>
          </p:cNvPr>
          <p:cNvCxnSpPr>
            <a:cxnSpLocks/>
          </p:cNvCxnSpPr>
          <p:nvPr/>
        </p:nvCxnSpPr>
        <p:spPr>
          <a:xfrm>
            <a:off x="8953500" y="1283305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752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DD6B48-9B5D-499B-9D8C-7B3F062F94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B5B59A-A5F8-4C20-9061-45B7A623131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Настольное приложение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FC9FB0-C53E-4ACA-BE5E-340AEDED7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" y="2148511"/>
            <a:ext cx="5914705" cy="3331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6199E90-8529-4DBF-81E7-1D7F12E28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150" y="2148511"/>
            <a:ext cx="5914705" cy="3331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7D28B38-87E1-4F25-88F8-2DA9BFFCDFD3}"/>
              </a:ext>
            </a:extLst>
          </p:cNvPr>
          <p:cNvSpPr txBox="1"/>
          <p:nvPr/>
        </p:nvSpPr>
        <p:spPr>
          <a:xfrm>
            <a:off x="4137256" y="1565507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менеджера</a:t>
            </a:r>
          </a:p>
        </p:txBody>
      </p:sp>
    </p:spTree>
    <p:extLst>
      <p:ext uri="{BB962C8B-B14F-4D97-AF65-F5344CB8AC3E}">
        <p14:creationId xmlns:p14="http://schemas.microsoft.com/office/powerpoint/2010/main" val="379524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DD6B48-9B5D-499B-9D8C-7B3F062F94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B5B59A-A5F8-4C20-9061-45B7A623131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Настольное приложение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9C0D89-4428-419C-8229-01D429872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67917"/>
            <a:ext cx="5957916" cy="3356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AC4D554-D133-453C-9CF5-04694C484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099" y="2067916"/>
            <a:ext cx="5957917" cy="3356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DE8357-2AD3-4890-9286-A9F18F95E32A}"/>
              </a:ext>
            </a:extLst>
          </p:cNvPr>
          <p:cNvSpPr txBox="1"/>
          <p:nvPr/>
        </p:nvSpPr>
        <p:spPr>
          <a:xfrm>
            <a:off x="1188258" y="1520506"/>
            <a:ext cx="402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кадастрового инженера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B23BA-2802-4AFA-8EAD-6EF6ACE9FB82}"/>
              </a:ext>
            </a:extLst>
          </p:cNvPr>
          <p:cNvSpPr txBox="1"/>
          <p:nvPr/>
        </p:nvSpPr>
        <p:spPr>
          <a:xfrm>
            <a:off x="6964684" y="1519865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архитектора</a:t>
            </a:r>
          </a:p>
        </p:txBody>
      </p:sp>
    </p:spTree>
    <p:extLst>
      <p:ext uri="{BB962C8B-B14F-4D97-AF65-F5344CB8AC3E}">
        <p14:creationId xmlns:p14="http://schemas.microsoft.com/office/powerpoint/2010/main" val="2131011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E85FF8-FB18-4DA6-B4E2-F4210D2474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7750" y="0"/>
            <a:ext cx="14287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EB8FA1-FA8B-4DF7-8DA0-97F475C59E21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Мобильное приложение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0E0185-1A64-4384-BDF3-A0AA6B40321A}"/>
              </a:ext>
            </a:extLst>
          </p:cNvPr>
          <p:cNvSpPr txBox="1"/>
          <p:nvPr/>
        </p:nvSpPr>
        <p:spPr>
          <a:xfrm>
            <a:off x="950820" y="83405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Регистрация клиента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238631-D099-4246-B010-AA8A4A3E1BA9}"/>
              </a:ext>
            </a:extLst>
          </p:cNvPr>
          <p:cNvSpPr txBox="1"/>
          <p:nvPr/>
        </p:nvSpPr>
        <p:spPr>
          <a:xfrm>
            <a:off x="7391400" y="83405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Просмотр недвижимости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6E22E85-EE22-48C6-A719-C47E1647E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591" y="1333295"/>
            <a:ext cx="2197418" cy="49623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BB5135F-BC7D-4F2A-B8DC-C311C4663B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991" y="1333295"/>
            <a:ext cx="2271410" cy="4962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8929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4086EC-B6FD-45AA-8B9E-25EF467F30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9800" y="0"/>
            <a:ext cx="18144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16758A-ABD2-4273-9BBA-2CCADB869C5B}"/>
              </a:ext>
            </a:extLst>
          </p:cNvPr>
          <p:cNvSpPr txBox="1"/>
          <p:nvPr/>
        </p:nvSpPr>
        <p:spPr>
          <a:xfrm>
            <a:off x="584177" y="218661"/>
            <a:ext cx="6800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Vinnytsia Sans" panose="00000500000000000000" pitchFamily="2" charset="0"/>
              </a:rPr>
              <a:t>Итоги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5B39ED29-2E16-4159-A282-9EA689DF66A4}"/>
              </a:ext>
            </a:extLst>
          </p:cNvPr>
          <p:cNvSpPr/>
          <p:nvPr/>
        </p:nvSpPr>
        <p:spPr>
          <a:xfrm>
            <a:off x="217582" y="1018317"/>
            <a:ext cx="7030033" cy="2295707"/>
          </a:xfrm>
          <a:prstGeom prst="roundRect">
            <a:avLst/>
          </a:prstGeom>
          <a:solidFill>
            <a:schemeClr val="bg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проектирование и разработка системы для управления процессом городского планирования и развития позволяет эффективно управлять данными, сокращать временные затраты на процессы учета и анализа информации. 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07AF10DE-E2CE-4E07-8615-39DAE69584B6}"/>
              </a:ext>
            </a:extLst>
          </p:cNvPr>
          <p:cNvSpPr/>
          <p:nvPr/>
        </p:nvSpPr>
        <p:spPr>
          <a:xfrm>
            <a:off x="2983087" y="3615672"/>
            <a:ext cx="8803375" cy="2651760"/>
          </a:xfrm>
          <a:prstGeom prst="roundRect">
            <a:avLst/>
          </a:prstGeom>
          <a:solidFill>
            <a:schemeClr val="bg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Все поставленные цели были достигнуты, однако система может быть расширена для более точного контроля и учёта объектов недвижимости со стороны настольного приложения. В дальнейшем планируются устранение ошибок и поддержка, с реализацией дополнительных функций по требованию.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7C23DD-BB27-41BF-995B-A571567B8C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92" y="30531"/>
            <a:ext cx="4744008" cy="355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4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D34136-921B-4816-8E2D-D554D764D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2F0415-ECE7-47BB-A617-CBD9CD510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13360"/>
            <a:ext cx="4632960" cy="27797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26FC71-8FB0-4382-BE0B-FA98E18C0005}"/>
              </a:ext>
            </a:extLst>
          </p:cNvPr>
          <p:cNvSpPr txBox="1"/>
          <p:nvPr/>
        </p:nvSpPr>
        <p:spPr>
          <a:xfrm>
            <a:off x="4450080" y="2194560"/>
            <a:ext cx="492252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EFAB22-AC81-4908-83D5-89538F9C3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796" y="4170140"/>
            <a:ext cx="3865936" cy="263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379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</TotalTime>
  <Words>244</Words>
  <Application>Microsoft Office PowerPoint</Application>
  <PresentationFormat>Широкоэкранный</PresentationFormat>
  <Paragraphs>40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Vinnytsia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Наталья Левичева</dc:creator>
  <cp:lastModifiedBy>Tues Eve</cp:lastModifiedBy>
  <cp:revision>63</cp:revision>
  <dcterms:created xsi:type="dcterms:W3CDTF">2022-06-12T15:44:26Z</dcterms:created>
  <dcterms:modified xsi:type="dcterms:W3CDTF">2024-06-12T11:02:52Z</dcterms:modified>
</cp:coreProperties>
</file>

<file path=docProps/thumbnail.jpeg>
</file>